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0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nifer@hollyresearchandtraining.com" initials="j" lastIdx="1" clrIdx="0">
    <p:extLst>
      <p:ext uri="{19B8F6BF-5375-455C-9EA6-DF929625EA0E}">
        <p15:presenceInfo xmlns:p15="http://schemas.microsoft.com/office/powerpoint/2012/main" userId="6552a01aa2e2d8b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012"/>
    <a:srgbClr val="1EC37A"/>
    <a:srgbClr val="CDB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Smith (Respect)" userId="f94f4734-812b-4a87-ab54-c4bbf8aa5965" providerId="ADAL" clId="{7ECED1A0-5DBB-4E5A-9761-E100693670DF}"/>
    <pc:docChg chg="modSld">
      <pc:chgData name="Michelle Smith (Respect)" userId="f94f4734-812b-4a87-ab54-c4bbf8aa5965" providerId="ADAL" clId="{7ECED1A0-5DBB-4E5A-9761-E100693670DF}" dt="2024-04-17T13:18:06.477" v="9" actId="20577"/>
      <pc:docMkLst>
        <pc:docMk/>
      </pc:docMkLst>
      <pc:sldChg chg="modSp mod">
        <pc:chgData name="Michelle Smith (Respect)" userId="f94f4734-812b-4a87-ab54-c4bbf8aa5965" providerId="ADAL" clId="{7ECED1A0-5DBB-4E5A-9761-E100693670DF}" dt="2024-04-17T13:18:06.477" v="9" actId="20577"/>
        <pc:sldMkLst>
          <pc:docMk/>
          <pc:sldMk cId="986591213" sldId="257"/>
        </pc:sldMkLst>
        <pc:spChg chg="mod">
          <ac:chgData name="Michelle Smith (Respect)" userId="f94f4734-812b-4a87-ab54-c4bbf8aa5965" providerId="ADAL" clId="{7ECED1A0-5DBB-4E5A-9761-E100693670DF}" dt="2024-04-17T13:18:06.477" v="9" actId="20577"/>
          <ac:spMkLst>
            <pc:docMk/>
            <pc:sldMk cId="986591213" sldId="257"/>
            <ac:spMk id="11" creationId="{3970E3AE-CB46-451C-A9A7-0BE9D0CF7AA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4129-44C7-4300-B2BB-028E5C38F794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DD0-1AA8-4832-BBAC-D6A9954D3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154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4129-44C7-4300-B2BB-028E5C38F794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DD0-1AA8-4832-BBAC-D6A9954D3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981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4129-44C7-4300-B2BB-028E5C38F794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DD0-1AA8-4832-BBAC-D6A9954D3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598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4129-44C7-4300-B2BB-028E5C38F794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DD0-1AA8-4832-BBAC-D6A9954D3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902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4129-44C7-4300-B2BB-028E5C38F794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DD0-1AA8-4832-BBAC-D6A9954D3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692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4129-44C7-4300-B2BB-028E5C38F794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DD0-1AA8-4832-BBAC-D6A9954D3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9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4129-44C7-4300-B2BB-028E5C38F794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DD0-1AA8-4832-BBAC-D6A9954D3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196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4129-44C7-4300-B2BB-028E5C38F794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DD0-1AA8-4832-BBAC-D6A9954D3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471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4129-44C7-4300-B2BB-028E5C38F794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DD0-1AA8-4832-BBAC-D6A9954D3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0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4129-44C7-4300-B2BB-028E5C38F794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DD0-1AA8-4832-BBAC-D6A9954D3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17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4129-44C7-4300-B2BB-028E5C38F794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DD0-1AA8-4832-BBAC-D6A9954D3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994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9D74129-44C7-4300-B2BB-028E5C38F794}" type="datetimeFigureOut">
              <a:rPr lang="en-GB" smtClean="0"/>
              <a:t>17/04/2024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A7F78DD0-1AA8-4832-BBAC-D6A9954D3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03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1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hyperlink" Target="mailto:abigail.phiri@respect.org.uk" TargetMode="External"/><Relationship Id="rId5" Type="http://schemas.openxmlformats.org/officeDocument/2006/relationships/hyperlink" Target="mailto:TrainingCHS@lbhf.gov.uk" TargetMode="External"/><Relationship Id="rId4" Type="http://schemas.openxmlformats.org/officeDocument/2006/relationships/hyperlink" Target="https://lbhfchildrenstraining.arlo.co/w/courses/cat-4-safe-and-togeth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CED60FB-F875-4E3F-A4A3-7168075DD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88" y="5491650"/>
            <a:ext cx="1048866" cy="135277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FAEA4CD-B452-4ECC-9C50-37790D4351BC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32" b="26462"/>
          <a:stretch/>
        </p:blipFill>
        <p:spPr bwMode="auto">
          <a:xfrm>
            <a:off x="896373" y="6154466"/>
            <a:ext cx="2816467" cy="689961"/>
          </a:xfrm>
          <a:prstGeom prst="rect">
            <a:avLst/>
          </a:prstGeom>
          <a:noFill/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A319FA34-A646-47FE-A023-764A587DD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3" y="129960"/>
            <a:ext cx="8791269" cy="56805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tabLst>
                <a:tab pos="2865683" algn="ctr"/>
                <a:tab pos="5731367" algn="r"/>
              </a:tabLst>
            </a:pPr>
            <a:r>
              <a:rPr lang="en-US" sz="3600" b="1" cap="none">
                <a:solidFill>
                  <a:srgbClr val="1EC37A"/>
                </a:solidFill>
                <a:latin typeface="Arial"/>
                <a:ea typeface="Cambria"/>
                <a:cs typeface="Arial"/>
              </a:rPr>
              <a:t>Safe &amp; Together </a:t>
            </a:r>
            <a:r>
              <a:rPr lang="en-US" sz="3600" b="1">
                <a:solidFill>
                  <a:srgbClr val="1EC37A"/>
                </a:solidFill>
                <a:latin typeface="Arial"/>
                <a:ea typeface="Cambria"/>
                <a:cs typeface="Arial"/>
              </a:rPr>
              <a:t>Overview Training</a:t>
            </a:r>
            <a:endParaRPr lang="en-US" sz="3600" b="1" u="sng" cap="none">
              <a:solidFill>
                <a:srgbClr val="1EC37A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05E7F9E4-C1B5-4E6E-A41E-D54DDD45B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1433" y="860740"/>
            <a:ext cx="3337089" cy="4540820"/>
          </a:xfrm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>
              <a:tabLst>
                <a:tab pos="2510728" algn="l"/>
              </a:tabLst>
            </a:pPr>
            <a:r>
              <a:rPr lang="en-US" sz="1200" b="1" dirty="0">
                <a:solidFill>
                  <a:schemeClr val="bg1"/>
                </a:solidFill>
                <a:latin typeface="Arial"/>
                <a:ea typeface="Cambria"/>
                <a:cs typeface="Arial"/>
              </a:rPr>
              <a:t>Safe &amp; Together </a:t>
            </a:r>
            <a:r>
              <a:rPr lang="en-US" sz="1200" dirty="0">
                <a:solidFill>
                  <a:schemeClr val="bg1"/>
                </a:solidFill>
                <a:latin typeface="Arial"/>
                <a:ea typeface="Cambria"/>
                <a:cs typeface="Arial"/>
              </a:rPr>
              <a:t>is a model designed to support children and family services and their surrounding systems to improve outcomes for families impacted by domestic abuse and improve competency across the workforce. </a:t>
            </a:r>
            <a:endParaRPr lang="en-US" sz="1200">
              <a:solidFill>
                <a:schemeClr val="bg1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>
              <a:tabLst>
                <a:tab pos="2510728" algn="l"/>
              </a:tabLst>
            </a:pPr>
            <a:r>
              <a:rPr lang="en-US" sz="1200" dirty="0">
                <a:solidFill>
                  <a:schemeClr val="bg1"/>
                </a:solidFill>
                <a:latin typeface="Arial"/>
                <a:ea typeface="Cambria"/>
                <a:cs typeface="Arial"/>
              </a:rPr>
              <a:t>The Safe &amp; Together principles are:</a:t>
            </a:r>
          </a:p>
          <a:p>
            <a:pPr marL="342265" indent="-227965"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Arial"/>
                <a:ea typeface="Cambria"/>
                <a:cs typeface="Arial"/>
              </a:rPr>
              <a:t>Keeping child Safe &amp;Together™ with non-offending parent</a:t>
            </a:r>
          </a:p>
          <a:p>
            <a:pPr marL="342265" indent="-227965"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Arial"/>
                <a:ea typeface="Cambria"/>
                <a:cs typeface="Arial"/>
              </a:rPr>
              <a:t>Partnering with non-offending parent as a default position</a:t>
            </a:r>
          </a:p>
          <a:p>
            <a:pPr marL="342265" indent="-227965">
              <a:spcBef>
                <a:spcPts val="300"/>
              </a:spcBef>
              <a:buClrTx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Arial"/>
                <a:ea typeface="Cambria"/>
                <a:cs typeface="Arial"/>
              </a:rPr>
              <a:t>Intervening with perpetrator to reduce risk and harm to child</a:t>
            </a:r>
          </a:p>
          <a:p>
            <a:r>
              <a:rPr lang="en-US" sz="1200" b="1" dirty="0">
                <a:solidFill>
                  <a:schemeClr val="bg1"/>
                </a:solidFill>
                <a:latin typeface="Arial"/>
                <a:ea typeface="Cambria"/>
                <a:cs typeface="Arial"/>
              </a:rPr>
              <a:t>The London Safe &amp; Together Partnership </a:t>
            </a:r>
            <a:r>
              <a:rPr lang="en-US" sz="1200" dirty="0">
                <a:solidFill>
                  <a:schemeClr val="bg1"/>
                </a:solidFill>
                <a:latin typeface="Arial"/>
                <a:ea typeface="Cambria"/>
                <a:cs typeface="Arial"/>
              </a:rPr>
              <a:t>provides training to organisations working towards systemic change in their response to domestic abuse across their child and family systems. The Partnership</a:t>
            </a:r>
            <a:r>
              <a:rPr lang="en-US" sz="1300" dirty="0">
                <a:solidFill>
                  <a:schemeClr val="bg1"/>
                </a:solidFill>
                <a:latin typeface="Arial"/>
                <a:ea typeface="Cambria"/>
                <a:cs typeface="Arial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Arial"/>
                <a:ea typeface="Cambria"/>
                <a:cs typeface="Arial"/>
              </a:rPr>
              <a:t>combines extensive experience of UK systems with the foundations of the Safe &amp; Together model in order to deliver training tailored to the needs of local authorities and organisations based in the UK. 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3970E3AE-CB46-451C-A9A7-0BE9D0CF7AA3}"/>
              </a:ext>
            </a:extLst>
          </p:cNvPr>
          <p:cNvSpPr txBox="1">
            <a:spLocks/>
          </p:cNvSpPr>
          <p:nvPr/>
        </p:nvSpPr>
        <p:spPr>
          <a:xfrm>
            <a:off x="3538639" y="698018"/>
            <a:ext cx="8238796" cy="602578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200" b="1" dirty="0">
                <a:latin typeface="Arial"/>
                <a:ea typeface="Calibri"/>
                <a:cs typeface="Arial"/>
              </a:rPr>
              <a:t>We are excited to be offering the Safe &amp; Together™ Model Overview Training</a:t>
            </a:r>
          </a:p>
          <a:p>
            <a:pPr>
              <a:lnSpc>
                <a:spcPct val="108000"/>
              </a:lnSpc>
              <a:spcBef>
                <a:spcPts val="600"/>
              </a:spcBef>
              <a:spcAft>
                <a:spcPts val="200"/>
              </a:spcAft>
              <a:buClr>
                <a:schemeClr val="accent3"/>
              </a:buClr>
              <a:buSzPct val="100000"/>
              <a:tabLst>
                <a:tab pos="2510728" algn="l"/>
              </a:tabLst>
            </a:pPr>
            <a:r>
              <a:rPr lang="en-GB" sz="1200" dirty="0">
                <a:solidFill>
                  <a:srgbClr val="000000"/>
                </a:solidFill>
                <a:latin typeface="Arial"/>
                <a:ea typeface="Cambria"/>
                <a:cs typeface="Arial"/>
              </a:rPr>
              <a:t>This one-day training provides participants with an introduction to, and overview of, the Safe &amp; Together™ Model. The presentation provides participants with information about creating a domestic violence-informed child welfare system, the principles and components of the Safe &amp; Together Model and information about the framework behind competency-building in child welfare around domestic violence. The training will be useful to anyone in the borough who comes into contact with families affected by domestic violence.  </a:t>
            </a:r>
            <a:endParaRPr lang="en-GB" sz="1200" dirty="0">
              <a:solidFill>
                <a:srgbClr val="00000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GB" sz="1200" dirty="0">
                <a:latin typeface="Arial"/>
                <a:ea typeface="Cambria"/>
                <a:cs typeface="Arial"/>
              </a:rPr>
              <a:t>The training objectives are:</a:t>
            </a:r>
            <a:endParaRPr lang="en-GB" dirty="0">
              <a:latin typeface="Arial"/>
              <a:ea typeface="Cambria"/>
              <a:cs typeface="Arial"/>
            </a:endParaRPr>
          </a:p>
          <a:p>
            <a:pPr marL="285750" indent="-28575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200" dirty="0">
                <a:latin typeface="Arial"/>
                <a:ea typeface="Cambria"/>
                <a:cs typeface="Arial"/>
              </a:rPr>
              <a:t>To introduce a perpetrator pattern framework</a:t>
            </a:r>
          </a:p>
          <a:p>
            <a:pPr marL="285750" indent="-28575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200" dirty="0">
                <a:latin typeface="Arial"/>
                <a:ea typeface="Cambria"/>
                <a:cs typeface="Arial"/>
              </a:rPr>
              <a:t>To introduce and understand the Safe &amp;Together Model principles and components and how those guide practice in various roles</a:t>
            </a:r>
          </a:p>
          <a:p>
            <a:pPr marL="285750" indent="-28575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200" dirty="0">
                <a:latin typeface="Arial"/>
                <a:ea typeface="Cambria"/>
                <a:cs typeface="Arial"/>
              </a:rPr>
              <a:t>To introduce how to use the Safe &amp; Together Model as a way to enhance good practice in various roles, reduce risk effectively and achieve better outcomes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GB" sz="1400" dirty="0">
                <a:latin typeface="Arial"/>
                <a:ea typeface="Cambria"/>
                <a:cs typeface="Arial"/>
              </a:rPr>
              <a:t>The training will be delivered virtually </a:t>
            </a:r>
            <a:r>
              <a:rPr lang="en-GB" sz="1400" b="1" dirty="0">
                <a:latin typeface="Arial"/>
                <a:ea typeface="Cambria"/>
                <a:cs typeface="Arial"/>
              </a:rPr>
              <a:t>over two half day sessions </a:t>
            </a:r>
            <a:r>
              <a:rPr lang="en-GB" sz="1400" dirty="0">
                <a:latin typeface="Arial"/>
                <a:ea typeface="Cambria"/>
                <a:cs typeface="Arial"/>
              </a:rPr>
              <a:t>on: </a:t>
            </a:r>
            <a:endParaRPr lang="en-GB" sz="1400" dirty="0">
              <a:solidFill>
                <a:srgbClr val="000000"/>
              </a:solidFill>
              <a:latin typeface="Corbel"/>
              <a:ea typeface="Cambria"/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ea typeface="Cambria"/>
                <a:cs typeface="Arial"/>
              </a:rPr>
              <a:t> Course 19 – June 10/11 (1-4pm) | </a:t>
            </a:r>
            <a:r>
              <a:rPr lang="en-GB" sz="1400" dirty="0">
                <a:solidFill>
                  <a:srgbClr val="FF0000"/>
                </a:solidFill>
                <a:latin typeface="Arial"/>
                <a:ea typeface="Cambria"/>
                <a:cs typeface="Arial"/>
              </a:rPr>
              <a:t>Deadline: 3rd June 2024 (12:00)</a:t>
            </a:r>
            <a:endParaRPr lang="en-GB" sz="1400" dirty="0">
              <a:solidFill>
                <a:srgbClr val="FF0000"/>
              </a:solidFill>
            </a:endParaRPr>
          </a:p>
          <a:p>
            <a:pPr>
              <a:buChar char="•"/>
            </a:pPr>
            <a:r>
              <a:rPr lang="en-GB" sz="1400" dirty="0">
                <a:latin typeface="Arial"/>
                <a:ea typeface="Cambria"/>
                <a:cs typeface="Arial"/>
              </a:rPr>
              <a:t> Course 20 – September 23/24 (1-4pm) | </a:t>
            </a:r>
            <a:r>
              <a:rPr lang="en-GB" sz="1400" dirty="0">
                <a:solidFill>
                  <a:srgbClr val="FF0000"/>
                </a:solidFill>
                <a:latin typeface="Arial"/>
                <a:ea typeface="Cambria"/>
                <a:cs typeface="Arial"/>
              </a:rPr>
              <a:t>Deadline: 16th September 2024 (12:00)</a:t>
            </a:r>
            <a:endParaRPr lang="en-GB" sz="1400" dirty="0">
              <a:solidFill>
                <a:srgbClr val="FF0000"/>
              </a:solidFill>
            </a:endParaRPr>
          </a:p>
          <a:p>
            <a:pPr>
              <a:buChar char="•"/>
            </a:pPr>
            <a:r>
              <a:rPr lang="en-GB" sz="1400" dirty="0">
                <a:latin typeface="Arial"/>
                <a:ea typeface="Cambria"/>
                <a:cs typeface="Arial"/>
              </a:rPr>
              <a:t> Course 21 – October 28/29 (1-4pm) | </a:t>
            </a:r>
            <a:r>
              <a:rPr lang="en-GB" sz="1400" dirty="0">
                <a:solidFill>
                  <a:srgbClr val="FF0000"/>
                </a:solidFill>
                <a:latin typeface="Arial"/>
                <a:ea typeface="Cambria"/>
                <a:cs typeface="Arial"/>
              </a:rPr>
              <a:t>Deadline: 21st October 2024 (12:00)</a:t>
            </a:r>
            <a:endParaRPr lang="en-GB" sz="14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ea typeface="Cambria"/>
                <a:cs typeface="Arial"/>
              </a:rPr>
              <a:t> Course 22 – December 3/4 (1-4pm) | </a:t>
            </a:r>
            <a:r>
              <a:rPr lang="en-GB" sz="1400" dirty="0">
                <a:solidFill>
                  <a:srgbClr val="FF0000"/>
                </a:solidFill>
                <a:latin typeface="Arial"/>
                <a:ea typeface="Cambria"/>
                <a:cs typeface="Arial"/>
              </a:rPr>
              <a:t>Deadline: 26th November 2024 (12:00)</a:t>
            </a:r>
            <a:endParaRPr lang="en-GB" sz="1400" dirty="0">
              <a:solidFill>
                <a:srgbClr val="FF0000"/>
              </a:solidFill>
            </a:endParaRPr>
          </a:p>
          <a:p>
            <a:r>
              <a:rPr lang="en-GB" sz="1200" dirty="0">
                <a:latin typeface="Arial"/>
                <a:ea typeface="Cambria"/>
                <a:cs typeface="Arial"/>
              </a:rPr>
              <a:t>To book your place on the training please use the following link: </a:t>
            </a:r>
            <a:r>
              <a:rPr lang="en-GB" sz="18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Catalogue - Hammersmith and Fulham (arlo.co)</a:t>
            </a:r>
            <a:r>
              <a:rPr lang="en-GB" sz="1200" dirty="0">
                <a:latin typeface="Arial"/>
                <a:ea typeface="Cambria"/>
                <a:cs typeface="Arial"/>
              </a:rPr>
              <a:t> 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GB" sz="1200" b="1" dirty="0">
                <a:latin typeface="Arial"/>
                <a:ea typeface="Cambria"/>
                <a:cs typeface="Arial"/>
              </a:rPr>
              <a:t>Any problems with booking please contact the Training mailbox</a:t>
            </a:r>
            <a:r>
              <a:rPr lang="en-GB" sz="1400" b="1" dirty="0">
                <a:latin typeface="Arial"/>
                <a:ea typeface="Cambria"/>
                <a:cs typeface="Arial"/>
              </a:rPr>
              <a:t>. </a:t>
            </a:r>
            <a:r>
              <a:rPr lang="en-GB" sz="14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5"/>
              </a:rPr>
              <a:t>TrainingCHS@lbhf.gov.uk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sz="1200" u="sng" dirty="0">
                <a:latin typeface="Arial"/>
                <a:cs typeface="Arial"/>
              </a:rPr>
              <a:t>Places will be allocated on a first come, first serve basis</a:t>
            </a:r>
            <a:r>
              <a:rPr lang="en-GB" sz="1200">
                <a:latin typeface="Arial"/>
                <a:cs typeface="Arial"/>
              </a:rPr>
              <a:t>.  </a:t>
            </a:r>
          </a:p>
          <a:p>
            <a:r>
              <a:rPr lang="en-GB" sz="1200" b="1">
                <a:solidFill>
                  <a:srgbClr val="FF0000"/>
                </a:solidFill>
                <a:latin typeface="Arial"/>
                <a:ea typeface="Cambria"/>
                <a:cs typeface="Arial"/>
              </a:rPr>
              <a:t>Booking </a:t>
            </a:r>
            <a:r>
              <a:rPr lang="en-GB" sz="1200" b="1" dirty="0">
                <a:solidFill>
                  <a:srgbClr val="FF0000"/>
                </a:solidFill>
                <a:latin typeface="Arial"/>
                <a:ea typeface="Cambria"/>
                <a:cs typeface="Arial"/>
              </a:rPr>
              <a:t>requests received after the submission deadline will NOT be processed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GB" sz="1200" dirty="0">
                <a:latin typeface="Arial"/>
                <a:ea typeface="Cambria"/>
                <a:cs typeface="Arial"/>
              </a:rPr>
              <a:t>For all other queries about the training, please email: </a:t>
            </a:r>
            <a:r>
              <a:rPr lang="en-GB" sz="1200" dirty="0">
                <a:solidFill>
                  <a:srgbClr val="00B0F0"/>
                </a:solidFill>
                <a:latin typeface="Arial"/>
                <a:ea typeface="Cambria"/>
                <a:cs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abigail.phiri@respect.org.uk</a:t>
            </a:r>
            <a:r>
              <a:rPr lang="en-GB" sz="1200" dirty="0">
                <a:solidFill>
                  <a:srgbClr val="00B0F0"/>
                </a:solidFill>
                <a:latin typeface="Arial"/>
                <a:ea typeface="Cambria"/>
                <a:cs typeface="Arial"/>
              </a:rPr>
              <a:t> </a:t>
            </a:r>
            <a:endParaRPr lang="en-GB" sz="1200" dirty="0">
              <a:solidFill>
                <a:srgbClr val="00B0F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8655CBB5-4450-47A8-0F98-42FBA191F8D2}"/>
              </a:ext>
            </a:extLst>
          </p:cNvPr>
          <p:cNvSpPr txBox="1">
            <a:spLocks/>
          </p:cNvSpPr>
          <p:nvPr/>
        </p:nvSpPr>
        <p:spPr>
          <a:xfrm>
            <a:off x="10896908" y="134193"/>
            <a:ext cx="1289987" cy="5570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2865683" algn="ctr"/>
                <a:tab pos="5731367" algn="r"/>
              </a:tabLst>
            </a:pPr>
            <a:r>
              <a:rPr lang="en-US" sz="3600" b="1">
                <a:solidFill>
                  <a:srgbClr val="1EC37A"/>
                </a:solidFill>
                <a:latin typeface="Arial"/>
                <a:ea typeface="Cambria"/>
                <a:cs typeface="Arial"/>
              </a:rPr>
              <a:t>2024</a:t>
            </a:r>
            <a:endParaRPr lang="en-US" sz="3600" b="1" u="sng">
              <a:solidFill>
                <a:srgbClr val="1EC37A"/>
              </a:solidFill>
              <a:latin typeface="Arial"/>
              <a:ea typeface="Cambri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6591213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89CEBDF5633D4580156D476336E30A" ma:contentTypeVersion="17" ma:contentTypeDescription="Create a new document." ma:contentTypeScope="" ma:versionID="f139cbe498c672dd8d48bea0d32a7845">
  <xsd:schema xmlns:xsd="http://www.w3.org/2001/XMLSchema" xmlns:xs="http://www.w3.org/2001/XMLSchema" xmlns:p="http://schemas.microsoft.com/office/2006/metadata/properties" xmlns:ns2="7b19966f-ff3e-473c-b461-7a1d5e25bcfa" xmlns:ns3="0f6f9e07-354d-4995-abd8-bf2d075469dd" targetNamespace="http://schemas.microsoft.com/office/2006/metadata/properties" ma:root="true" ma:fieldsID="d903ce8945e060a92964d640aff53e54" ns2:_="" ns3:_="">
    <xsd:import namespace="7b19966f-ff3e-473c-b461-7a1d5e25bcfa"/>
    <xsd:import namespace="0f6f9e07-354d-4995-abd8-bf2d075469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19966f-ff3e-473c-b461-7a1d5e25bc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fde78d5e-f4bd-47a7-a9bb-59fae44997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6f9e07-354d-4995-abd8-bf2d075469d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63f7bf69-ef0d-4916-a72e-61778995fd66}" ma:internalName="TaxCatchAll" ma:showField="CatchAllData" ma:web="0f6f9e07-354d-4995-abd8-bf2d075469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b19966f-ff3e-473c-b461-7a1d5e25bcfa">
      <Terms xmlns="http://schemas.microsoft.com/office/infopath/2007/PartnerControls"/>
    </lcf76f155ced4ddcb4097134ff3c332f>
    <TaxCatchAll xmlns="0f6f9e07-354d-4995-abd8-bf2d075469d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A399AB-B5E1-43BB-BFC1-E0CD7B4048EC}">
  <ds:schemaRefs>
    <ds:schemaRef ds:uri="0f6f9e07-354d-4995-abd8-bf2d075469dd"/>
    <ds:schemaRef ds:uri="7b19966f-ff3e-473c-b461-7a1d5e25bcf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05E1733-DF5F-447E-82C2-B32791A2678E}">
  <ds:schemaRefs>
    <ds:schemaRef ds:uri="05a491c5-59f5-4488-b021-a9ad3fa62217"/>
    <ds:schemaRef ds:uri="076480f0-22d8-47b2-b2b5-e657b7dfad17"/>
    <ds:schemaRef ds:uri="0f6f9e07-354d-4995-abd8-bf2d075469dd"/>
    <ds:schemaRef ds:uri="7b19966f-ff3e-473c-b461-7a1d5e25bcf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5A0D6CC-8842-4C24-AC15-DF50B2594A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459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Corbel</vt:lpstr>
      <vt:lpstr>Wingdings 2</vt:lpstr>
      <vt:lpstr>Frame</vt:lpstr>
      <vt:lpstr>Safe &amp; Together Overview Training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 &amp; Together Training Opportunities</dc:title>
  <dc:creator>Rasha Hamid</dc:creator>
  <cp:lastModifiedBy>Michelle Smith (Respect)</cp:lastModifiedBy>
  <cp:revision>39</cp:revision>
  <dcterms:created xsi:type="dcterms:W3CDTF">2020-11-27T10:44:10Z</dcterms:created>
  <dcterms:modified xsi:type="dcterms:W3CDTF">2024-04-17T13:18:10Z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0x0101002089CEBDF5633D4580156D476336E30A</vt:lpwstr>
  </property>
  <property fmtid="{D5CDD505-2E9C-101B-9397-08002B2CF9AE}" pid="3" name="MediaServiceImageTags">
    <vt:lpwstr/>
  </property>
</Properties>
</file>